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9922"/>
    <a:srgbClr val="7EB1D3"/>
    <a:srgbClr val="003C59"/>
    <a:srgbClr val="006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08" y="300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6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1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0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5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7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92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9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7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B9734-BC7D-1D41-B189-2871A63832F9}" type="datetimeFigureOut">
              <a:rPr lang="en-US" smtClean="0"/>
              <a:t>10/16/2013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D7F27-939D-A84B-8069-9EA62F4E3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1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3" y="0"/>
            <a:ext cx="6858000" cy="9906000"/>
          </a:xfrm>
          <a:prstGeom prst="rect">
            <a:avLst/>
          </a:prstGeom>
          <a:solidFill>
            <a:srgbClr val="0068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125" y="273050"/>
            <a:ext cx="2159000" cy="46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887" y="911413"/>
            <a:ext cx="62911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A9922"/>
                </a:solidFill>
                <a:latin typeface="Georgia"/>
                <a:cs typeface="Georgia"/>
              </a:rPr>
              <a:t>Cancer, Palliative and </a:t>
            </a:r>
            <a:r>
              <a:rPr lang="en-US" sz="2800" dirty="0" smtClean="0">
                <a:solidFill>
                  <a:srgbClr val="EA9922"/>
                </a:solidFill>
                <a:latin typeface="Georgia"/>
                <a:cs typeface="Georgia"/>
              </a:rPr>
              <a:t/>
            </a:r>
            <a:br>
              <a:rPr lang="en-US" sz="2800" dirty="0" smtClean="0">
                <a:solidFill>
                  <a:srgbClr val="EA9922"/>
                </a:solidFill>
                <a:latin typeface="Georgia"/>
                <a:cs typeface="Georgia"/>
              </a:rPr>
            </a:br>
            <a:r>
              <a:rPr lang="en-US" sz="2800" dirty="0" smtClean="0">
                <a:solidFill>
                  <a:srgbClr val="EA9922"/>
                </a:solidFill>
                <a:latin typeface="Georgia"/>
                <a:cs typeface="Georgia"/>
              </a:rPr>
              <a:t>End </a:t>
            </a:r>
            <a:r>
              <a:rPr lang="en-US" sz="2800" dirty="0">
                <a:solidFill>
                  <a:srgbClr val="EA9922"/>
                </a:solidFill>
                <a:latin typeface="Georgia"/>
                <a:cs typeface="Georgia"/>
              </a:rPr>
              <a:t>of Life Care </a:t>
            </a:r>
          </a:p>
          <a:p>
            <a:r>
              <a:rPr lang="en-US" sz="2800" dirty="0">
                <a:solidFill>
                  <a:srgbClr val="EA9922"/>
                </a:solidFill>
                <a:latin typeface="Georgia"/>
                <a:cs typeface="Georgia"/>
              </a:rPr>
              <a:t>Research </a:t>
            </a:r>
            <a:r>
              <a:rPr lang="en-US" sz="2800" dirty="0" smtClean="0">
                <a:solidFill>
                  <a:srgbClr val="EA9922"/>
                </a:solidFill>
                <a:latin typeface="Georgia"/>
                <a:cs typeface="Georgia"/>
              </a:rPr>
              <a:t>Seminars 2013/2014</a:t>
            </a:r>
            <a:endParaRPr lang="en-US" sz="2800" dirty="0">
              <a:solidFill>
                <a:srgbClr val="EA9922"/>
              </a:solidFill>
              <a:latin typeface="Georgia"/>
              <a:cs typeface="Georgia"/>
            </a:endParaRPr>
          </a:p>
          <a:p>
            <a:endParaRPr lang="en-US" sz="2800" dirty="0" smtClean="0">
              <a:solidFill>
                <a:schemeClr val="bg1"/>
              </a:solidFill>
              <a:latin typeface="Georgia"/>
              <a:cs typeface="Georgi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8975" y="2496313"/>
            <a:ext cx="2911475" cy="667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MSc Student presentation afternoon</a:t>
            </a:r>
            <a:r>
              <a:rPr lang="en-GB" sz="1200" b="1" dirty="0" smtClean="0">
                <a:solidFill>
                  <a:srgbClr val="EA9922"/>
                </a:solidFill>
                <a:latin typeface="Georgia"/>
                <a:cs typeface="Georgia"/>
              </a:rPr>
              <a:t/>
            </a:r>
            <a:br>
              <a:rPr lang="en-GB" sz="1200" b="1" dirty="0" smtClean="0">
                <a:solidFill>
                  <a:srgbClr val="EA9922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rgbClr val="FFC000"/>
                </a:solidFill>
                <a:latin typeface="Georgia"/>
                <a:cs typeface="Georgia"/>
              </a:rPr>
              <a:t>Thurs 17 October 2013 | 1.00 pm – </a:t>
            </a:r>
            <a:r>
              <a:rPr lang="en-US" sz="1200" b="1" dirty="0" smtClean="0">
                <a:solidFill>
                  <a:srgbClr val="FFC000"/>
                </a:solidFill>
                <a:latin typeface="Georgia"/>
                <a:cs typeface="Georgia"/>
              </a:rPr>
              <a:t>2.30 </a:t>
            </a:r>
            <a:r>
              <a:rPr lang="en-US" sz="1200" b="1" dirty="0">
                <a:solidFill>
                  <a:srgbClr val="FFC000"/>
                </a:solidFill>
                <a:latin typeface="Georgia"/>
                <a:cs typeface="Georgia"/>
              </a:rPr>
              <a:t>pm</a:t>
            </a:r>
            <a:br>
              <a:rPr lang="en-US" sz="1200" b="1" dirty="0">
                <a:solidFill>
                  <a:srgbClr val="FFC000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rgbClr val="FFC000"/>
                </a:solidFill>
                <a:latin typeface="Georgia"/>
                <a:cs typeface="Georgia"/>
              </a:rPr>
              <a:t>Building 34, Room </a:t>
            </a:r>
            <a:r>
              <a:rPr lang="en-US" sz="1200" b="1" dirty="0" smtClean="0">
                <a:solidFill>
                  <a:srgbClr val="FFC000"/>
                </a:solidFill>
                <a:latin typeface="Georgia"/>
                <a:cs typeface="Georgia"/>
              </a:rPr>
              <a:t>2003</a:t>
            </a:r>
          </a:p>
          <a:p>
            <a:endParaRPr lang="en-US" sz="1200" b="1" dirty="0" smtClean="0">
              <a:solidFill>
                <a:srgbClr val="FFFF00"/>
              </a:solidFill>
              <a:latin typeface="Georgia"/>
              <a:cs typeface="Georgia"/>
            </a:endParaRPr>
          </a:p>
          <a:p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A </a:t>
            </a: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phase I-II feasibility trial of Cancer Carer Medicines Management (CCMM): an educational intervention for carer management of pain medication in cancer patients at end of </a:t>
            </a: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life</a:t>
            </a:r>
            <a:r>
              <a:rPr lang="en-GB" sz="1200" b="1" dirty="0">
                <a:solidFill>
                  <a:schemeClr val="bg1"/>
                </a:solidFill>
              </a:rPr>
              <a:t> </a:t>
            </a:r>
            <a:endParaRPr lang="en-GB" sz="1200" dirty="0">
              <a:solidFill>
                <a:schemeClr val="bg1"/>
              </a:solidFill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Prof </a:t>
            </a:r>
            <a:r>
              <a:rPr lang="en-GB" sz="1200" b="1" dirty="0">
                <a:solidFill>
                  <a:srgbClr val="FFC000"/>
                </a:solidFill>
                <a:latin typeface="Georgia"/>
                <a:cs typeface="Georgia"/>
              </a:rPr>
              <a:t>Sue Latter and Dr Elizabeth </a:t>
            </a:r>
            <a:r>
              <a:rPr lang="en-GB" sz="1200" b="1" dirty="0" err="1">
                <a:solidFill>
                  <a:srgbClr val="FFC000"/>
                </a:solidFill>
                <a:latin typeface="Georgia"/>
                <a:cs typeface="Georgia"/>
              </a:rPr>
              <a:t>Lowson</a:t>
            </a:r>
            <a:r>
              <a:rPr lang="en-GB" sz="1200" b="1" dirty="0">
                <a:solidFill>
                  <a:srgbClr val="FFC000"/>
                </a:solidFill>
                <a:latin typeface="Georgia"/>
                <a:cs typeface="Georgia"/>
              </a:rPr>
              <a:t> will present  findings from Phase I development </a:t>
            </a: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work</a:t>
            </a:r>
          </a:p>
          <a:p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Thurs 28 November 2013 | 13.00 – 14.30 </a:t>
            </a:r>
            <a:endParaRPr lang="en-US" sz="1200" b="1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Building 85, Room 2209  </a:t>
            </a:r>
            <a:b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The JACS study: research into joint pain in women who have had treatment for breast cancer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1200" b="1" dirty="0" err="1" smtClean="0">
                <a:solidFill>
                  <a:srgbClr val="FFC000"/>
                </a:solidFill>
                <a:latin typeface="Georgia"/>
                <a:cs typeface="Georgia"/>
              </a:rPr>
              <a:t>Dr</a:t>
            </a:r>
            <a:r>
              <a:rPr lang="en-US" sz="1200" b="1" dirty="0" smtClean="0">
                <a:solidFill>
                  <a:srgbClr val="FFC000"/>
                </a:solidFill>
                <a:latin typeface="Georgia"/>
                <a:cs typeface="Georgia"/>
              </a:rPr>
              <a:t> Debbie </a:t>
            </a:r>
            <a:r>
              <a:rPr lang="en-US" sz="1200" b="1" dirty="0" err="1" smtClean="0">
                <a:solidFill>
                  <a:srgbClr val="FFC000"/>
                </a:solidFill>
                <a:latin typeface="Georgia"/>
                <a:cs typeface="Georgia"/>
              </a:rPr>
              <a:t>Fenlon</a:t>
            </a: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Tues 4 February 2014 | 13.00– 14.30</a:t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Building 58, Room 1065 </a:t>
            </a:r>
            <a:endParaRPr lang="en-US" sz="1200" b="1" dirty="0" smtClean="0">
              <a:solidFill>
                <a:schemeClr val="bg1"/>
              </a:solidFill>
              <a:latin typeface="Georgia"/>
              <a:cs typeface="Georgia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1200" b="1" dirty="0">
              <a:solidFill>
                <a:schemeClr val="bg1"/>
              </a:solidFill>
              <a:latin typeface="Georgia"/>
              <a:cs typeface="Georgia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Treatment burden and capacity to self-manage heart failure </a:t>
            </a:r>
            <a:b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Dr </a:t>
            </a:r>
            <a:r>
              <a:rPr lang="en-GB" sz="1200" b="1" dirty="0">
                <a:solidFill>
                  <a:srgbClr val="FFC000"/>
                </a:solidFill>
                <a:latin typeface="Georgia"/>
                <a:cs typeface="Georgia"/>
              </a:rPr>
              <a:t>Katherine Hunt 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Tues 4  March 2014 | 13.00 – 14.30</a:t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Building </a:t>
            </a: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34/3019</a:t>
            </a:r>
            <a:endParaRPr lang="en-US" sz="1200" b="1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6375" y="2496312"/>
            <a:ext cx="2444750" cy="5734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Qualitative </a:t>
            </a: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analysis of free-text comments within a colorectal PROMs survey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Dr Richard </a:t>
            </a:r>
            <a:r>
              <a:rPr lang="en-GB" sz="1200" b="1" dirty="0" err="1" smtClean="0">
                <a:solidFill>
                  <a:srgbClr val="FFC000"/>
                </a:solidFill>
                <a:latin typeface="Georgia"/>
                <a:cs typeface="Georgia"/>
              </a:rPr>
              <a:t>Wagland</a:t>
            </a: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Tue 13 May 2014 | 13.00 – 14.30</a:t>
            </a:r>
          </a:p>
          <a:p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Building </a:t>
            </a: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34/4005</a:t>
            </a:r>
          </a:p>
          <a:p>
            <a:endParaRPr lang="en-US" sz="1200" b="1" dirty="0">
              <a:solidFill>
                <a:schemeClr val="bg1"/>
              </a:solidFill>
              <a:latin typeface="Georgia"/>
              <a:cs typeface="Georgia"/>
            </a:endParaRPr>
          </a:p>
          <a:p>
            <a:endParaRPr lang="en-US" sz="1200" b="1" dirty="0">
              <a:solidFill>
                <a:schemeClr val="bg1"/>
              </a:solidFill>
              <a:latin typeface="Georgia"/>
              <a:cs typeface="Georgia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Supporting </a:t>
            </a: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the self-management of cancer related fatigue: the development and testing of RESTORE - an online intervention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MSRG team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Weds 4 June 2014 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| 13.00 – 14.30 </a:t>
            </a: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Building/Room </a:t>
            </a:r>
            <a:r>
              <a:rPr lang="en-US" sz="1200" b="1" dirty="0" err="1" smtClean="0">
                <a:solidFill>
                  <a:schemeClr val="bg1"/>
                </a:solidFill>
                <a:latin typeface="Georgia"/>
                <a:cs typeface="Georgia"/>
              </a:rPr>
              <a:t>tbc</a:t>
            </a:r>
            <a:endParaRPr lang="en-US" sz="1200" b="1" dirty="0" smtClean="0">
              <a:solidFill>
                <a:srgbClr val="FF0000"/>
              </a:solidFill>
              <a:latin typeface="Georgia"/>
              <a:cs typeface="Georgia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endParaRPr lang="en-US" sz="1200" b="1" dirty="0">
              <a:solidFill>
                <a:srgbClr val="FF0000"/>
              </a:solidFill>
              <a:latin typeface="Georgia"/>
              <a:cs typeface="Georgia"/>
            </a:endParaRP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Developing </a:t>
            </a:r>
            <a:r>
              <a:rPr lang="en-GB" sz="1200" b="1" dirty="0">
                <a:solidFill>
                  <a:schemeClr val="bg1"/>
                </a:solidFill>
                <a:latin typeface="Georgia"/>
                <a:cs typeface="Georgia"/>
              </a:rPr>
              <a:t>a programme of improving earlier diagnosis research: Where epidemiology and social science </a:t>
            </a:r>
            <a:r>
              <a:rPr lang="en-GB" sz="1200" b="1" dirty="0" smtClean="0">
                <a:solidFill>
                  <a:schemeClr val="bg1"/>
                </a:solidFill>
                <a:latin typeface="Georgia"/>
                <a:cs typeface="Georgia"/>
              </a:rPr>
              <a:t>meet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GB" sz="1200" b="1" dirty="0" smtClean="0">
                <a:solidFill>
                  <a:srgbClr val="FFC000"/>
                </a:solidFill>
                <a:latin typeface="Georgia"/>
                <a:cs typeface="Georgia"/>
              </a:rPr>
              <a:t>Dr Lucy Brindle</a:t>
            </a: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/>
            </a:r>
            <a:b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</a:br>
            <a:r>
              <a:rPr lang="en-US" sz="1200" b="1" dirty="0" smtClean="0">
                <a:solidFill>
                  <a:schemeClr val="bg1"/>
                </a:solidFill>
                <a:latin typeface="Georgia"/>
                <a:cs typeface="Georgia"/>
              </a:rPr>
              <a:t>Weds </a:t>
            </a:r>
            <a:r>
              <a:rPr lang="en-US" sz="1200" b="1" dirty="0">
                <a:solidFill>
                  <a:schemeClr val="bg1"/>
                </a:solidFill>
                <a:latin typeface="Georgia"/>
                <a:cs typeface="Georgia"/>
              </a:rPr>
              <a:t>9 July 2014 | 13.00 – 14.30 Building 34/4005</a:t>
            </a:r>
          </a:p>
          <a:p>
            <a:endParaRPr lang="en-US" sz="16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pic>
        <p:nvPicPr>
          <p:cNvPr id="9" name="Picture 13" descr="Health Sciences_(WHITE)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750" y="228600"/>
            <a:ext cx="19018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97887" y="9319960"/>
            <a:ext cx="6176309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rgbClr val="EA9922"/>
                </a:solidFill>
                <a:latin typeface="Georgia"/>
                <a:cs typeface="Georgia"/>
              </a:rPr>
              <a:t>Dr</a:t>
            </a:r>
            <a:r>
              <a:rPr lang="en-US" sz="1000" dirty="0">
                <a:solidFill>
                  <a:srgbClr val="EA9922"/>
                </a:solidFill>
                <a:latin typeface="Georgia"/>
                <a:cs typeface="Georgia"/>
              </a:rPr>
              <a:t> </a:t>
            </a:r>
            <a:r>
              <a:rPr lang="en-US" sz="1000" dirty="0" smtClean="0">
                <a:solidFill>
                  <a:srgbClr val="EA9922"/>
                </a:solidFill>
                <a:latin typeface="Georgia"/>
                <a:cs typeface="Georgia"/>
              </a:rPr>
              <a:t>Lynn </a:t>
            </a:r>
            <a:r>
              <a:rPr lang="en-US" sz="1000" dirty="0" err="1" smtClean="0">
                <a:solidFill>
                  <a:srgbClr val="EA9922"/>
                </a:solidFill>
                <a:latin typeface="Georgia"/>
                <a:cs typeface="Georgia"/>
              </a:rPr>
              <a:t>Calman</a:t>
            </a:r>
            <a:r>
              <a:rPr lang="en-US" sz="1000" dirty="0" smtClean="0">
                <a:solidFill>
                  <a:srgbClr val="EA9922"/>
                </a:solidFill>
                <a:latin typeface="Georgia"/>
                <a:cs typeface="Georgia"/>
              </a:rPr>
              <a:t>|  </a:t>
            </a:r>
            <a:r>
              <a:rPr lang="en-US" sz="1000" dirty="0">
                <a:solidFill>
                  <a:srgbClr val="EA9922"/>
                </a:solidFill>
                <a:latin typeface="Georgia"/>
                <a:cs typeface="Georgia"/>
              </a:rPr>
              <a:t>Telephone: 023 80  59 </a:t>
            </a:r>
            <a:r>
              <a:rPr lang="en-GB" sz="1000" dirty="0">
                <a:solidFill>
                  <a:srgbClr val="EA9922"/>
                </a:solidFill>
                <a:latin typeface="Georgia"/>
                <a:cs typeface="Georgia"/>
              </a:rPr>
              <a:t>7879</a:t>
            </a:r>
            <a:r>
              <a:rPr lang="en-US" sz="1000" dirty="0">
                <a:solidFill>
                  <a:srgbClr val="EA9922"/>
                </a:solidFill>
                <a:latin typeface="Georgia"/>
                <a:cs typeface="Georgia"/>
              </a:rPr>
              <a:t>   </a:t>
            </a:r>
            <a:r>
              <a:rPr lang="en-US" sz="1000" dirty="0" smtClean="0">
                <a:solidFill>
                  <a:srgbClr val="EA9922"/>
                </a:solidFill>
                <a:latin typeface="Georgia"/>
                <a:cs typeface="Georgia"/>
              </a:rPr>
              <a:t>Email</a:t>
            </a:r>
            <a:r>
              <a:rPr lang="en-US" sz="1000" dirty="0">
                <a:solidFill>
                  <a:srgbClr val="EA9922"/>
                </a:solidFill>
                <a:latin typeface="Georgia"/>
                <a:cs typeface="Georgia"/>
              </a:rPr>
              <a:t>:  </a:t>
            </a:r>
            <a:r>
              <a:rPr lang="en-US" sz="1000" dirty="0" smtClean="0">
                <a:solidFill>
                  <a:srgbClr val="EA9922"/>
                </a:solidFill>
                <a:latin typeface="Georgia"/>
                <a:cs typeface="Georgia"/>
              </a:rPr>
              <a:t>L.Calman@southampton.ac.uk</a:t>
            </a:r>
            <a:endParaRPr lang="en-US" sz="1000" dirty="0">
              <a:solidFill>
                <a:srgbClr val="EA9922"/>
              </a:solidFill>
              <a:latin typeface="Georgia"/>
              <a:cs typeface="Georgia"/>
            </a:endParaRPr>
          </a:p>
          <a:p>
            <a:pPr>
              <a:lnSpc>
                <a:spcPct val="130000"/>
              </a:lnSpc>
            </a:pPr>
            <a:r>
              <a:rPr lang="en-US" sz="1600" dirty="0" smtClean="0">
                <a:solidFill>
                  <a:srgbClr val="EA9922"/>
                </a:solidFill>
                <a:latin typeface="Georgia"/>
                <a:cs typeface="Georgia"/>
              </a:rPr>
              <a:t>www.southampton.ac.uk/cpelc</a:t>
            </a:r>
            <a:endParaRPr lang="en-US" sz="1600" dirty="0">
              <a:solidFill>
                <a:srgbClr val="EA9922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818816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35</Words>
  <Application>Microsoft Office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Dewhirst S.</cp:lastModifiedBy>
  <cp:revision>68</cp:revision>
  <cp:lastPrinted>2013-10-14T13:43:26Z</cp:lastPrinted>
  <dcterms:created xsi:type="dcterms:W3CDTF">2011-10-05T07:52:54Z</dcterms:created>
  <dcterms:modified xsi:type="dcterms:W3CDTF">2013-10-16T11:19:14Z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968412583</vt:i4>
  </property>
  <property fmtid="{D5CDD505-2E9C-101B-9397-08002B2CF9AE}" pid="3" name="_NewReviewCycle">
    <vt:lpwstr/>
  </property>
  <property fmtid="{D5CDD505-2E9C-101B-9397-08002B2CF9AE}" pid="4" name="_EmailSubject">
    <vt:lpwstr>CPELC Research Seminar details</vt:lpwstr>
  </property>
  <property fmtid="{D5CDD505-2E9C-101B-9397-08002B2CF9AE}" pid="5" name="_AuthorEmail">
    <vt:lpwstr>Z.Galbraith@soton.ac.uk</vt:lpwstr>
  </property>
  <property fmtid="{D5CDD505-2E9C-101B-9397-08002B2CF9AE}" pid="6" name="_AuthorEmailDisplayName">
    <vt:lpwstr>Galbraith Z.</vt:lpwstr>
  </property>
  <property fmtid="{D5CDD505-2E9C-101B-9397-08002B2CF9AE}" pid="7" name="_PreviousAdHocReviewCycleID">
    <vt:i4>1542353736</vt:i4>
  </property>
</Properties>
</file>